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Arial Black"/>
      <p:regular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923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ijuds9uJ3kaYTi8Zn8NYKlwyjH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2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連結:https://www.youtube.com/watch?v=q3dlyiKtDRk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影片名稱：OpenAI ChatGPT 來了！一次看懂全球火爆的革命性自然生成式AI技術 | IDS Magazine 智慧安防雜誌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" name="Google Shape;72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3" name="Google Shape;73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22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6" name="Google Shape;76;p22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7" name="Google Shape;77;p22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oogle Shape;12;p1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4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15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9" name="Google Shape;19;p1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5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15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1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1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1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16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8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18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51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2" name="Google Shape;52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9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5" name="Google Shape;55;p1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" name="Google Shape;58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9" name="Google Shape;59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" name="Google Shape;61;p20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2" name="Google Shape;62;p20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2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66" name="Google Shape;66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21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q3dlyiKtDRk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www.youtube.com/watch?v=q3dlyiKtDRk" TargetMode="External"/><Relationship Id="rId7" Type="http://schemas.openxmlformats.org/officeDocument/2006/relationships/hyperlink" Target="https://www.youtube.com/watch?v=q3dlyiKtDRk" TargetMode="External"/><Relationship Id="rId8" Type="http://schemas.openxmlformats.org/officeDocument/2006/relationships/hyperlink" Target="https://www.youtube.com/watch?v=q3dlyiKtDR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/>
          <p:nvPr>
            <p:ph idx="4294967295" type="ctrTitle"/>
          </p:nvPr>
        </p:nvSpPr>
        <p:spPr>
          <a:xfrm>
            <a:off x="728345" y="1820545"/>
            <a:ext cx="7687945" cy="11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zh-TW" sz="6000" u="none" cap="none" strike="noStrike">
                <a:solidFill>
                  <a:srgbClr val="78FEDD"/>
                </a:solidFill>
                <a:latin typeface="Arial Black"/>
                <a:ea typeface="Arial Black"/>
                <a:cs typeface="Arial Black"/>
                <a:sym typeface="Arial Black"/>
              </a:rPr>
              <a:t>ChatGPT</a:t>
            </a:r>
            <a:endParaRPr b="1" i="0" sz="6000" u="none" cap="none" strike="noStrike">
              <a:solidFill>
                <a:srgbClr val="78FEDD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284095" y="2951480"/>
            <a:ext cx="4577080" cy="11309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</a:pPr>
            <a:r>
              <a:rPr b="1" i="0" lang="zh-TW" sz="5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學思辨</a:t>
            </a:r>
            <a:endParaRPr b="1" i="0" sz="5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2740" y="822960"/>
            <a:ext cx="859790" cy="897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idx="4294967295" type="title"/>
          </p:nvPr>
        </p:nvSpPr>
        <p:spPr>
          <a:xfrm>
            <a:off x="1092200" y="955040"/>
            <a:ext cx="749363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200">
                <a:solidFill>
                  <a:srgbClr val="78FED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討論問題</a:t>
            </a:r>
            <a:endParaRPr sz="3200">
              <a:solidFill>
                <a:srgbClr val="78FED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7" name="Google Shape;147;p10"/>
          <p:cNvSpPr txBox="1"/>
          <p:nvPr>
            <p:ph idx="4294967295" type="body"/>
          </p:nvPr>
        </p:nvSpPr>
        <p:spPr>
          <a:xfrm>
            <a:off x="1091565" y="1708150"/>
            <a:ext cx="7051040" cy="2543810"/>
          </a:xfrm>
          <a:prstGeom prst="rect">
            <a:avLst/>
          </a:prstGeom>
          <a:solidFill>
            <a:srgbClr val="C5F5E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zh-TW" sz="20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1.你對於答案感到驚訝嗎？為什麼？</a:t>
            </a:r>
            <a:endParaRPr b="1" sz="2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zh-TW" sz="20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2.你認為我們應該如何在學校中使用ChatGPT？</a:t>
            </a:r>
            <a:endParaRPr b="1" sz="2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zh-TW" sz="20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3.使用ChatGPT可能會得到什麼？</a:t>
            </a:r>
            <a:endParaRPr b="1" sz="2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zh-TW" sz="20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4.使用ChatGPT可能會失去什麼？</a:t>
            </a:r>
            <a:endParaRPr b="1" sz="2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127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zh-TW" sz="20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5.ChatGPT和抄襲之間有什麼關係？</a:t>
            </a:r>
            <a:endParaRPr b="1" sz="2000">
              <a:solidFill>
                <a:schemeClr val="dk2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idx="4294967295" type="title"/>
          </p:nvPr>
        </p:nvSpPr>
        <p:spPr>
          <a:xfrm>
            <a:off x="905510" y="1262380"/>
            <a:ext cx="3597910" cy="6470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反思時間</a:t>
            </a:r>
            <a:endParaRPr sz="36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53" name="Google Shape;153;p11"/>
          <p:cNvSpPr txBox="1"/>
          <p:nvPr>
            <p:ph idx="4294967295" type="body"/>
          </p:nvPr>
        </p:nvSpPr>
        <p:spPr>
          <a:xfrm>
            <a:off x="1029970" y="2078990"/>
            <a:ext cx="6969760" cy="1412875"/>
          </a:xfrm>
          <a:prstGeom prst="rect">
            <a:avLst/>
          </a:prstGeom>
          <a:solidFill>
            <a:srgbClr val="C5F5EF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zh-TW" sz="2400">
                <a:solidFill>
                  <a:srgbClr val="04345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請根據今天的課堂活動，以及你對於ChatGPT和AI的了解，回答學習單中的反思問題。</a:t>
            </a:r>
            <a:endParaRPr b="1" sz="2400">
              <a:solidFill>
                <a:srgbClr val="04345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idx="4294967295" type="title"/>
          </p:nvPr>
        </p:nvSpPr>
        <p:spPr>
          <a:xfrm>
            <a:off x="1270000" y="1045210"/>
            <a:ext cx="7688580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 sz="3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什麼是</a:t>
            </a:r>
            <a:r>
              <a:rPr lang="zh-TW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ChatGPT?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10385" y="1851025"/>
            <a:ext cx="5296535" cy="29794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2"/>
          <p:cNvGrpSpPr/>
          <p:nvPr/>
        </p:nvGrpSpPr>
        <p:grpSpPr>
          <a:xfrm>
            <a:off x="4196080" y="2964815"/>
            <a:ext cx="751840" cy="751840"/>
            <a:chOff x="6608" y="4669"/>
            <a:chExt cx="1184" cy="1184"/>
          </a:xfrm>
        </p:grpSpPr>
        <p:sp>
          <p:nvSpPr>
            <p:cNvPr id="96" name="Google Shape;96;p2"/>
            <p:cNvSpPr/>
            <p:nvPr/>
          </p:nvSpPr>
          <p:spPr>
            <a:xfrm>
              <a:off x="6608" y="4669"/>
              <a:ext cx="1184" cy="1184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>
              <a:hlinkClick r:id="rId6"/>
            </p:cNvPr>
            <p:cNvSpPr/>
            <p:nvPr/>
          </p:nvSpPr>
          <p:spPr>
            <a:xfrm rot="5400000">
              <a:off x="6959" y="4986"/>
              <a:ext cx="674" cy="55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>
              <a:hlinkClick r:id="rId7"/>
            </p:cNvPr>
            <p:cNvSpPr/>
            <p:nvPr/>
          </p:nvSpPr>
          <p:spPr>
            <a:xfrm>
              <a:off x="6608" y="4669"/>
              <a:ext cx="1184" cy="1184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>
              <a:hlinkClick r:id="rId8"/>
            </p:cNvPr>
            <p:cNvSpPr/>
            <p:nvPr/>
          </p:nvSpPr>
          <p:spPr>
            <a:xfrm rot="5400000">
              <a:off x="6959" y="4986"/>
              <a:ext cx="674" cy="55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idx="4294967295" type="title"/>
          </p:nvPr>
        </p:nvSpPr>
        <p:spPr>
          <a:xfrm>
            <a:off x="727710" y="1100455"/>
            <a:ext cx="81235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任務 - </a:t>
            </a:r>
            <a:r>
              <a:rPr lang="zh-TW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lang="zh-TW" sz="36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偵探：辨別</a:t>
            </a:r>
            <a:r>
              <a:rPr lang="zh-TW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ChatGPT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3"/>
          <p:cNvSpPr txBox="1"/>
          <p:nvPr>
            <p:ph idx="4294967295" type="body"/>
          </p:nvPr>
        </p:nvSpPr>
        <p:spPr>
          <a:xfrm>
            <a:off x="727710" y="1982470"/>
            <a:ext cx="7688580" cy="2350135"/>
          </a:xfrm>
          <a:prstGeom prst="rect">
            <a:avLst/>
          </a:prstGeom>
          <a:solidFill>
            <a:srgbClr val="C5F5EF"/>
          </a:solidFill>
          <a:ln>
            <a:noFill/>
          </a:ln>
        </p:spPr>
        <p:txBody>
          <a:bodyPr anchorCtr="0" anchor="t" bIns="91425" lIns="215900" spcFirstLastPara="1" rIns="215900" wrap="square" tIns="91425">
            <a:normAutofit fontScale="90000"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60185"/>
              <a:buNone/>
            </a:pPr>
            <a:r>
              <a:rPr lang="zh-TW" sz="24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請閱讀老師提供的三篇文章，其中一篇是由 </a:t>
            </a:r>
            <a:r>
              <a:rPr b="1" lang="zh-TW" sz="2400" u="sng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ChatGPT</a:t>
            </a:r>
            <a:r>
              <a:rPr lang="zh-TW" sz="24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撰寫，另一篇是由</a:t>
            </a:r>
            <a:r>
              <a:rPr b="1" lang="zh-TW" sz="2400" u="sng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學生</a:t>
            </a:r>
            <a:r>
              <a:rPr lang="zh-TW" sz="24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撰寫，第三篇則是由</a:t>
            </a:r>
            <a:r>
              <a:rPr b="1" lang="zh-TW" sz="2400" u="sng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老師</a:t>
            </a:r>
            <a:r>
              <a:rPr lang="zh-TW" sz="2400">
                <a:solidFill>
                  <a:schemeClr val="accent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撰寫。你需要仔細思考，判斷哪篇文章屬於哪一位作者，並在學習單上說明你的理由/證據（每篇文章至少3個理由/證據）。</a:t>
            </a:r>
            <a:endParaRPr sz="2400">
              <a:solidFill>
                <a:schemeClr val="accent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idx="4294967295" type="title"/>
          </p:nvPr>
        </p:nvSpPr>
        <p:spPr>
          <a:xfrm>
            <a:off x="1537970" y="982980"/>
            <a:ext cx="6068060" cy="2807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請與身旁的夥伴分享自己的判斷結果，並說明你的理由/證據。</a:t>
            </a:r>
            <a:endParaRPr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>
            <p:ph idx="4294967295" type="title"/>
          </p:nvPr>
        </p:nvSpPr>
        <p:spPr>
          <a:xfrm>
            <a:off x="1537970" y="982980"/>
            <a:ext cx="6068060" cy="2807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zh-TW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你有被其他人的理由／證據說服嗎？為什麼？</a:t>
            </a:r>
            <a:endParaRPr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58B6B8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準備好要揭曉答案了嗎？</a:t>
            </a:r>
            <a:b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看看自己的判斷是否正確！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5473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寫出</a:t>
            </a:r>
            <a:r>
              <a:rPr lang="zh-TW" sz="4400">
                <a:solidFill>
                  <a:srgbClr val="78FED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文章一</a:t>
            </a: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的是......</a:t>
            </a:r>
            <a:endParaRPr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6" name="Google Shape;126;p7"/>
          <p:cNvSpPr txBox="1"/>
          <p:nvPr>
            <p:ph idx="1" type="body"/>
          </p:nvPr>
        </p:nvSpPr>
        <p:spPr>
          <a:xfrm>
            <a:off x="786880" y="3287728"/>
            <a:ext cx="7688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指令: 直接撰寫一篇關於ChatGPT/AI影響社會的文章，分為4段，每段約略200字。</a:t>
            </a:r>
            <a:endParaRPr b="1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727545" y="2227808"/>
            <a:ext cx="7688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1" i="0" lang="zh-TW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ChatGPT!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5473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寫出</a:t>
            </a:r>
            <a:r>
              <a:rPr lang="zh-TW" sz="4400">
                <a:solidFill>
                  <a:srgbClr val="78FED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文章二</a:t>
            </a: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的是......</a:t>
            </a:r>
            <a:endParaRPr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3" name="Google Shape;133;p8"/>
          <p:cNvSpPr txBox="1"/>
          <p:nvPr>
            <p:ph idx="1" type="body"/>
          </p:nvPr>
        </p:nvSpPr>
        <p:spPr>
          <a:xfrm>
            <a:off x="778510" y="3164840"/>
            <a:ext cx="7688580" cy="6965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指令：請直接以4段話寫出你對於在學校中使用ChatGPT的觀點，有達到起承轉合，每段約250字。</a:t>
            </a:r>
            <a:endParaRPr b="1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727545" y="2227808"/>
            <a:ext cx="7688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None/>
            </a:pPr>
            <a:r>
              <a:rPr b="1" i="0" lang="zh-TW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ChatGPT!</a:t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547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寫出</a:t>
            </a:r>
            <a:r>
              <a:rPr lang="zh-TW" sz="4400">
                <a:solidFill>
                  <a:srgbClr val="78FED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文章三</a:t>
            </a:r>
            <a:r>
              <a:rPr lang="zh-TW" sz="4400">
                <a:latin typeface="Microsoft JhengHei"/>
                <a:ea typeface="Microsoft JhengHei"/>
                <a:cs typeface="Microsoft JhengHei"/>
                <a:sym typeface="Microsoft JhengHei"/>
              </a:rPr>
              <a:t>的是......</a:t>
            </a:r>
            <a:endParaRPr sz="4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40" name="Google Shape;140;p9"/>
          <p:cNvSpPr txBox="1"/>
          <p:nvPr>
            <p:ph idx="1" type="body"/>
          </p:nvPr>
        </p:nvSpPr>
        <p:spPr>
          <a:xfrm>
            <a:off x="727545" y="2227808"/>
            <a:ext cx="76884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zh-TW" sz="3600">
                <a:latin typeface="Arial"/>
                <a:ea typeface="Arial"/>
                <a:cs typeface="Arial"/>
                <a:sym typeface="Arial"/>
              </a:rPr>
              <a:t>ChatGPT!</a:t>
            </a:r>
            <a:endParaRPr b="1"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 txBox="1"/>
          <p:nvPr>
            <p:ph idx="1" type="body"/>
          </p:nvPr>
        </p:nvSpPr>
        <p:spPr>
          <a:xfrm>
            <a:off x="778510" y="3164840"/>
            <a:ext cx="7688580" cy="955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b="1" lang="zh-TW" sz="1600">
                <a:latin typeface="Microsoft JhengHei"/>
                <a:ea typeface="Microsoft JhengHei"/>
                <a:cs typeface="Microsoft JhengHei"/>
                <a:sym typeface="Microsoft JhengHei"/>
              </a:rPr>
              <a:t>指令： 請直接書寫一篇國文作文。題目：科技如何改變我們的生活，字數全部約600字。寫作中必須故意寫錯一些字，用詞、用句也盡量簡單易懂。</a:t>
            </a:r>
            <a:endParaRPr b="1" sz="16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2023-03-19T16:27:00Z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5339C42CC20245158312AD71853F3493</vt:lpwstr>
  </property>
  <property fmtid="{D5CDD505-2E9C-101B-9397-08002B2CF9AE}" pid="3" name="KSOProductBuildVer">
    <vt:lpwstr>1033-11.2.0.11486</vt:lpwstr>
  </property>
</Properties>
</file>